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rial Black" panose="020B0A04020102020204" pitchFamily="34" charset="0"/>
      <p:bold r:id="rId19"/>
    </p:embeddedFont>
    <p:embeddedFont>
      <p:font typeface="Raleway" panose="020B0604020202020204" charset="0"/>
      <p:regular r:id="rId20"/>
    </p:embeddedFont>
    <p:embeddedFont>
      <p:font typeface="Prata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CDC2"/>
    <a:srgbClr val="CFCBBF"/>
    <a:srgbClr val="F2E782"/>
    <a:srgbClr val="918F87"/>
    <a:srgbClr val="1B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21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25735-A0EB-994E-92E4-48D469E9CD5B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D6884-9639-404F-986B-470DA00A2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4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73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8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2957051" y="1198245"/>
            <a:ext cx="2285999" cy="438150"/>
          </a:xfrm>
          <a:prstGeom prst="rect">
            <a:avLst/>
          </a:prstGeom>
        </p:spPr>
        <p:txBody>
          <a:bodyPr/>
          <a:lstStyle/>
          <a:p>
            <a:fld id="{2C582A11-3E57-4B65-B40E-DD1F0A24B7C3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11951209" y="4855845"/>
            <a:ext cx="4297680" cy="43815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551408" y="7406641"/>
            <a:ext cx="1097280" cy="712470"/>
          </a:xfrm>
          <a:prstGeom prst="rect">
            <a:avLst/>
          </a:prstGeom>
        </p:spPr>
        <p:txBody>
          <a:bodyPr/>
          <a:lstStyle/>
          <a:p>
            <a:fld id="{0053E2D2-1929-445C-AD78-DEE3ABCB1D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50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rive.google.com/drive/folders/1EHpA4BfrjNZA9YOwOYMGPpOJvOMC2kN6?usp=drive_link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40110" y="616298"/>
            <a:ext cx="14134150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HEART DISEASE </a:t>
            </a:r>
            <a:r>
              <a:rPr lang="en-US" sz="54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PREDICTION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0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9" y="1874619"/>
            <a:ext cx="5473840" cy="3972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 1"/>
          <p:cNvSpPr/>
          <p:nvPr/>
        </p:nvSpPr>
        <p:spPr>
          <a:xfrm>
            <a:off x="928517" y="6226985"/>
            <a:ext cx="262318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Presented By: Auric </a:t>
            </a:r>
            <a:r>
              <a:rPr lang="en-US" sz="24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Dutt</a:t>
            </a:r>
            <a:endParaRPr lang="en-US" sz="2400" b="1" dirty="0"/>
          </a:p>
        </p:txBody>
      </p:sp>
      <p:sp>
        <p:nvSpPr>
          <p:cNvPr id="6" name="Text 2"/>
          <p:cNvSpPr/>
          <p:nvPr/>
        </p:nvSpPr>
        <p:spPr>
          <a:xfrm>
            <a:off x="928517" y="6701934"/>
            <a:ext cx="3174802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Guide Name: Miss Naina </a:t>
            </a:r>
            <a:r>
              <a:rPr lang="en-US" sz="24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Devi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3326832" y="1320621"/>
            <a:ext cx="8521885" cy="592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600"/>
              </a:lnSpc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USING LOGISTIC REGRESSION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12761843" y="7762461"/>
            <a:ext cx="1769166" cy="467139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911894" y="6332081"/>
            <a:ext cx="2922595" cy="396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50"/>
              </a:lnSpc>
            </a:pPr>
            <a:r>
              <a:rPr lang="en-US" sz="2400" dirty="0" smtClean="0">
                <a:solidFill>
                  <a:srgbClr val="F2E782"/>
                </a:solidFill>
                <a:latin typeface="Prata" pitchFamily="34" charset="0"/>
              </a:rPr>
              <a:t>ID: 231003003152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7911894" y="6723426"/>
            <a:ext cx="5145961" cy="3962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50"/>
              </a:lnSpc>
            </a:pPr>
            <a:r>
              <a:rPr lang="en-US" sz="2400" dirty="0" smtClean="0">
                <a:solidFill>
                  <a:srgbClr val="F2E782"/>
                </a:solidFill>
                <a:latin typeface="Prata" pitchFamily="34" charset="0"/>
              </a:rPr>
              <a:t>Institute: Techno India University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Move="1" noResize="1"/>
          </p:cNvSpPr>
          <p:nvPr/>
        </p:nvSpPr>
        <p:spPr>
          <a:xfrm>
            <a:off x="0" y="0"/>
            <a:ext cx="14630395" cy="8229600"/>
          </a:xfrm>
          <a:prstGeom prst="rect">
            <a:avLst/>
          </a:prstGeom>
          <a:solidFill>
            <a:schemeClr val="tx1"/>
          </a:solidFill>
          <a:ln cap="flat">
            <a:noFill/>
            <a:prstDash val="solid"/>
          </a:ln>
        </p:spPr>
        <p:txBody>
          <a:bodyPr vert="horz" wrap="square" lIns="109728" tIns="54864" rIns="109728" bIns="54864" anchor="ctr" anchorCtr="1" compatLnSpc="1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CFCBBF"/>
              </a:solidFill>
              <a:latin typeface="Arial" panose="020B0604020202020204" pitchFamily="34" charset="0"/>
            </a:endParaRPr>
          </a:p>
        </p:txBody>
      </p:sp>
      <p:sp>
        <p:nvSpPr>
          <p:cNvPr id="4" name="Freeform: Shape 12"/>
          <p:cNvSpPr>
            <a:spLocks noMove="1" noResize="1"/>
          </p:cNvSpPr>
          <p:nvPr/>
        </p:nvSpPr>
        <p:spPr>
          <a:xfrm>
            <a:off x="1" y="0"/>
            <a:ext cx="5950856" cy="82296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959047"/>
              <a:gd name="f7" fmla="val 6858000"/>
              <a:gd name="f8" fmla="val 4110127"/>
              <a:gd name="f9" fmla="val 4179024"/>
              <a:gd name="f10" fmla="val 123368"/>
              <a:gd name="f11" fmla="val 4668929"/>
              <a:gd name="f12" fmla="val 1045156"/>
              <a:gd name="f13" fmla="val 2189404"/>
              <a:gd name="f14" fmla="val 3429000"/>
              <a:gd name="f15" fmla="val 4668597"/>
              <a:gd name="f16" fmla="val 5812845"/>
              <a:gd name="f17" fmla="val 6734633"/>
              <a:gd name="f18" fmla="+- 0 0 -90"/>
              <a:gd name="f19" fmla="*/ f3 1 4959047"/>
              <a:gd name="f20" fmla="*/ f4 1 6858000"/>
              <a:gd name="f21" fmla="+- f7 0 f5"/>
              <a:gd name="f22" fmla="+- f6 0 f5"/>
              <a:gd name="f23" fmla="*/ f18 f0 1"/>
              <a:gd name="f24" fmla="*/ f22 1 4959047"/>
              <a:gd name="f25" fmla="*/ f21 1 6858000"/>
              <a:gd name="f26" fmla="*/ 0 f22 1"/>
              <a:gd name="f27" fmla="*/ 0 f21 1"/>
              <a:gd name="f28" fmla="*/ 4110127 f22 1"/>
              <a:gd name="f29" fmla="*/ 4179024 f22 1"/>
              <a:gd name="f30" fmla="*/ 123368 f21 1"/>
              <a:gd name="f31" fmla="*/ 4959047 f22 1"/>
              <a:gd name="f32" fmla="*/ 3429000 f21 1"/>
              <a:gd name="f33" fmla="*/ 6734633 f21 1"/>
              <a:gd name="f34" fmla="*/ 6858000 f21 1"/>
              <a:gd name="f35" fmla="*/ f23 1 f2"/>
              <a:gd name="f36" fmla="*/ f26 1 4959047"/>
              <a:gd name="f37" fmla="*/ f27 1 6858000"/>
              <a:gd name="f38" fmla="*/ f28 1 4959047"/>
              <a:gd name="f39" fmla="*/ f29 1 4959047"/>
              <a:gd name="f40" fmla="*/ f30 1 6858000"/>
              <a:gd name="f41" fmla="*/ f31 1 4959047"/>
              <a:gd name="f42" fmla="*/ f32 1 6858000"/>
              <a:gd name="f43" fmla="*/ f33 1 6858000"/>
              <a:gd name="f44" fmla="*/ f34 1 6858000"/>
              <a:gd name="f45" fmla="*/ f5 1 f24"/>
              <a:gd name="f46" fmla="*/ f6 1 f24"/>
              <a:gd name="f47" fmla="*/ f5 1 f25"/>
              <a:gd name="f48" fmla="*/ f7 1 f25"/>
              <a:gd name="f49" fmla="+- f35 0 f1"/>
              <a:gd name="f50" fmla="*/ f36 1 f24"/>
              <a:gd name="f51" fmla="*/ f37 1 f25"/>
              <a:gd name="f52" fmla="*/ f38 1 f24"/>
              <a:gd name="f53" fmla="*/ f39 1 f24"/>
              <a:gd name="f54" fmla="*/ f40 1 f25"/>
              <a:gd name="f55" fmla="*/ f41 1 f24"/>
              <a:gd name="f56" fmla="*/ f42 1 f25"/>
              <a:gd name="f57" fmla="*/ f43 1 f25"/>
              <a:gd name="f58" fmla="*/ f44 1 f25"/>
              <a:gd name="f59" fmla="*/ f45 f19 1"/>
              <a:gd name="f60" fmla="*/ f46 f19 1"/>
              <a:gd name="f61" fmla="*/ f48 f20 1"/>
              <a:gd name="f62" fmla="*/ f47 f20 1"/>
              <a:gd name="f63" fmla="*/ f50 f19 1"/>
              <a:gd name="f64" fmla="*/ f51 f20 1"/>
              <a:gd name="f65" fmla="*/ f52 f19 1"/>
              <a:gd name="f66" fmla="*/ f53 f19 1"/>
              <a:gd name="f67" fmla="*/ f54 f20 1"/>
              <a:gd name="f68" fmla="*/ f55 f19 1"/>
              <a:gd name="f69" fmla="*/ f56 f20 1"/>
              <a:gd name="f70" fmla="*/ f57 f20 1"/>
              <a:gd name="f71" fmla="*/ f58 f2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9">
                <a:pos x="f63" y="f64"/>
              </a:cxn>
              <a:cxn ang="f49">
                <a:pos x="f65" y="f64"/>
              </a:cxn>
              <a:cxn ang="f49">
                <a:pos x="f66" y="f67"/>
              </a:cxn>
              <a:cxn ang="f49">
                <a:pos x="f68" y="f69"/>
              </a:cxn>
              <a:cxn ang="f49">
                <a:pos x="f66" y="f70"/>
              </a:cxn>
              <a:cxn ang="f49">
                <a:pos x="f65" y="f71"/>
              </a:cxn>
              <a:cxn ang="f49">
                <a:pos x="f63" y="f71"/>
              </a:cxn>
            </a:cxnLst>
            <a:rect l="f59" t="f62" r="f60" b="f61"/>
            <a:pathLst>
              <a:path w="4959047" h="6858000">
                <a:moveTo>
                  <a:pt x="f5" y="f5"/>
                </a:moveTo>
                <a:lnTo>
                  <a:pt x="f8" y="f5"/>
                </a:lnTo>
                <a:lnTo>
                  <a:pt x="f9" y="f10"/>
                </a:lnTo>
                <a:cubicBezTo>
                  <a:pt x="f11" y="f12"/>
                  <a:pt x="f6" y="f13"/>
                  <a:pt x="f6" y="f14"/>
                </a:cubicBezTo>
                <a:cubicBezTo>
                  <a:pt x="f6" y="f15"/>
                  <a:pt x="f11" y="f16"/>
                  <a:pt x="f9" y="f17"/>
                </a:cubicBezTo>
                <a:lnTo>
                  <a:pt x="f8" y="f7"/>
                </a:lnTo>
                <a:lnTo>
                  <a:pt x="f5" y="f7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8" cap="flat">
            <a:solidFill>
              <a:srgbClr val="DCEAF7"/>
            </a:solidFill>
            <a:prstDash val="solid"/>
            <a:miter/>
          </a:ln>
          <a:effectLst>
            <a:outerShdw dist="38103" algn="tl">
              <a:srgbClr val="D9D9D9">
                <a:alpha val="30000"/>
              </a:srgbClr>
            </a:outerShdw>
          </a:effectLst>
        </p:spPr>
        <p:txBody>
          <a:bodyPr vert="horz" wrap="square" lIns="109728" tIns="54864" rIns="109728" bIns="54864" anchor="ctr" anchorCtr="1" compatLnSpc="1">
            <a:noAutofit/>
          </a:bodyPr>
          <a:lstStyle/>
          <a:p>
            <a:pPr algn="ctr" defTabSz="109728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16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13249" y="223896"/>
            <a:ext cx="5035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F2E782"/>
                </a:solidFill>
                <a:latin typeface="Prata" panose="020B0604020202020204" charset="0"/>
              </a:rPr>
              <a:t>Problems </a:t>
            </a:r>
            <a:r>
              <a:rPr lang="en-US" sz="4800" dirty="0">
                <a:solidFill>
                  <a:srgbClr val="F2E782"/>
                </a:solidFill>
                <a:latin typeface="Prata" panose="020B0604020202020204" charset="0"/>
              </a:rPr>
              <a:t>Faced</a:t>
            </a:r>
            <a:endParaRPr lang="en-IN" sz="4800" dirty="0">
              <a:solidFill>
                <a:srgbClr val="F2E782"/>
              </a:solidFill>
              <a:latin typeface="Prata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03524" y="1492798"/>
            <a:ext cx="63618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CFCBBF"/>
                </a:solidFill>
                <a:latin typeface="Arial" panose="020B0604020202020204" pitchFamily="34" charset="0"/>
              </a:rPr>
              <a:t>Faced </a:t>
            </a:r>
            <a:r>
              <a:rPr lang="en-US" altLang="en-US" sz="2000" b="1" dirty="0">
                <a:solidFill>
                  <a:srgbClr val="CFCBBF"/>
                </a:solidFill>
                <a:latin typeface="Arial" panose="020B0604020202020204" pitchFamily="34" charset="0"/>
              </a:rPr>
              <a:t>missing and inconsistent data</a:t>
            </a:r>
            <a:r>
              <a:rPr lang="en-US" altLang="en-US" sz="2000" dirty="0">
                <a:solidFill>
                  <a:srgbClr val="CFCBBF"/>
                </a:solidFill>
                <a:latin typeface="Arial" panose="020B0604020202020204" pitchFamily="34" charset="0"/>
              </a:rPr>
              <a:t> during preprocessing, which required careful handling.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CFCBBF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CFCBBF"/>
                </a:solidFill>
                <a:latin typeface="Arial" panose="020B0604020202020204" pitchFamily="34" charset="0"/>
              </a:rPr>
              <a:t>Difficulty in </a:t>
            </a:r>
            <a:r>
              <a:rPr lang="en-US" altLang="en-US" sz="2000" b="1" dirty="0">
                <a:solidFill>
                  <a:srgbClr val="CFCBBF"/>
                </a:solidFill>
                <a:latin typeface="Arial" panose="020B0604020202020204" pitchFamily="34" charset="0"/>
              </a:rPr>
              <a:t>balancing the dataset</a:t>
            </a:r>
            <a:r>
              <a:rPr lang="en-US" altLang="en-US" sz="2000" dirty="0">
                <a:solidFill>
                  <a:srgbClr val="CFCBBF"/>
                </a:solidFill>
                <a:latin typeface="Arial" panose="020B0604020202020204" pitchFamily="34" charset="0"/>
              </a:rPr>
              <a:t>, as there were slightly unequal target class </a:t>
            </a:r>
            <a:r>
              <a:rPr lang="en-US" altLang="en-US" sz="2000" dirty="0" smtClean="0">
                <a:solidFill>
                  <a:srgbClr val="CFCBBF"/>
                </a:solidFill>
                <a:latin typeface="Arial" panose="020B0604020202020204" pitchFamily="34" charset="0"/>
              </a:rPr>
              <a:t>distributions.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rgbClr val="CFCBBF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CFCBBF"/>
                </a:solidFill>
                <a:latin typeface="Arial" panose="020B0604020202020204" pitchFamily="34" charset="0"/>
              </a:rPr>
              <a:t>Minor </a:t>
            </a:r>
            <a:r>
              <a:rPr lang="en-US" altLang="en-US" sz="2000" dirty="0">
                <a:solidFill>
                  <a:srgbClr val="CFCBBF"/>
                </a:solidFill>
                <a:latin typeface="Arial" panose="020B0604020202020204" pitchFamily="34" charset="0"/>
              </a:rPr>
              <a:t>issues while </a:t>
            </a:r>
            <a:r>
              <a:rPr lang="en-US" altLang="en-US" sz="2000" b="1" dirty="0">
                <a:solidFill>
                  <a:srgbClr val="CFCBBF"/>
                </a:solidFill>
                <a:latin typeface="Arial" panose="020B0604020202020204" pitchFamily="34" charset="0"/>
              </a:rPr>
              <a:t>deploying the Streamlit web app</a:t>
            </a:r>
            <a:r>
              <a:rPr lang="en-US" altLang="en-US" sz="2000" dirty="0">
                <a:solidFill>
                  <a:srgbClr val="CFCBBF"/>
                </a:solidFill>
                <a:latin typeface="Arial" panose="020B0604020202020204" pitchFamily="34" charset="0"/>
              </a:rPr>
              <a:t>, such as library version mismatches.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CFCBBF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CFCBBF"/>
                </a:solidFill>
                <a:latin typeface="Arial" panose="020B0604020202020204" pitchFamily="34" charset="0"/>
              </a:rPr>
              <a:t>Ensuring </a:t>
            </a:r>
            <a:r>
              <a:rPr lang="en-US" altLang="en-US" sz="2000" b="1" dirty="0">
                <a:solidFill>
                  <a:srgbClr val="CFCBBF"/>
                </a:solidFill>
                <a:latin typeface="Arial" panose="020B0604020202020204" pitchFamily="34" charset="0"/>
              </a:rPr>
              <a:t>smooth user input handling</a:t>
            </a:r>
            <a:r>
              <a:rPr lang="en-US" altLang="en-US" sz="2000" dirty="0">
                <a:solidFill>
                  <a:srgbClr val="CFCBBF"/>
                </a:solidFill>
                <a:latin typeface="Arial" panose="020B0604020202020204" pitchFamily="34" charset="0"/>
              </a:rPr>
              <a:t> and clear visualization layout in Streamlit.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80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3632121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5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Scopes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82241" y="1576983"/>
            <a:ext cx="4258389" cy="1534954"/>
          </a:xfrm>
          <a:prstGeom prst="roundRect">
            <a:avLst>
              <a:gd name="adj" fmla="val 4766"/>
            </a:avLst>
          </a:prstGeom>
          <a:solidFill>
            <a:srgbClr val="1B1C1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1" y="1561743"/>
            <a:ext cx="4258389" cy="6096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551" y="1359098"/>
            <a:ext cx="435769" cy="4357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24282" y="1468041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942737" y="1863923"/>
            <a:ext cx="2315408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Data Integration</a:t>
            </a:r>
            <a:endParaRPr lang="en-US" sz="2000" b="1" dirty="0"/>
          </a:p>
        </p:txBody>
      </p:sp>
      <p:sp>
        <p:nvSpPr>
          <p:cNvPr id="8" name="Text 4"/>
          <p:cNvSpPr/>
          <p:nvPr/>
        </p:nvSpPr>
        <p:spPr>
          <a:xfrm>
            <a:off x="942737" y="2254210"/>
            <a:ext cx="3937397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real-time patient data from wearable devices and hospital databases for live predictions and continuous monitoring.</a:t>
            </a:r>
            <a:endParaRPr lang="en-US" sz="1400" b="1" dirty="0"/>
          </a:p>
        </p:txBody>
      </p:sp>
      <p:sp>
        <p:nvSpPr>
          <p:cNvPr id="9" name="Shape 5"/>
          <p:cNvSpPr/>
          <p:nvPr/>
        </p:nvSpPr>
        <p:spPr>
          <a:xfrm>
            <a:off x="5185886" y="1576983"/>
            <a:ext cx="4258508" cy="1534954"/>
          </a:xfrm>
          <a:prstGeom prst="roundRect">
            <a:avLst>
              <a:gd name="adj" fmla="val 4766"/>
            </a:avLst>
          </a:prstGeom>
          <a:solidFill>
            <a:srgbClr val="1B1C1D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86" y="1561743"/>
            <a:ext cx="4258508" cy="6096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197" y="1359098"/>
            <a:ext cx="435769" cy="4357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27927" y="1468041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5346383" y="1882021"/>
            <a:ext cx="2702362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Model Development</a:t>
            </a:r>
            <a:endParaRPr lang="en-US" sz="2000" b="1" dirty="0"/>
          </a:p>
        </p:txBody>
      </p:sp>
      <p:sp>
        <p:nvSpPr>
          <p:cNvPr id="14" name="Text 8"/>
          <p:cNvSpPr/>
          <p:nvPr/>
        </p:nvSpPr>
        <p:spPr>
          <a:xfrm>
            <a:off x="5346383" y="2254210"/>
            <a:ext cx="3937516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prediction accuracy using deep learning models and ensemble techniques, pushing the boundaries of predictive power.</a:t>
            </a:r>
            <a:endParaRPr lang="en-US" sz="1400" b="1" dirty="0"/>
          </a:p>
        </p:txBody>
      </p:sp>
      <p:sp>
        <p:nvSpPr>
          <p:cNvPr id="15" name="Shape 9"/>
          <p:cNvSpPr/>
          <p:nvPr/>
        </p:nvSpPr>
        <p:spPr>
          <a:xfrm>
            <a:off x="9589651" y="1576983"/>
            <a:ext cx="4258389" cy="1534954"/>
          </a:xfrm>
          <a:prstGeom prst="roundRect">
            <a:avLst>
              <a:gd name="adj" fmla="val 4766"/>
            </a:avLst>
          </a:prstGeom>
          <a:solidFill>
            <a:srgbClr val="1B1C1D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51" y="1561743"/>
            <a:ext cx="4258389" cy="6096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961" y="1359098"/>
            <a:ext cx="435769" cy="435769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31692" y="1468041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9750147" y="1893630"/>
            <a:ext cx="2791539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Application Deployment</a:t>
            </a:r>
            <a:endParaRPr lang="en-US" sz="2000" b="1" dirty="0"/>
          </a:p>
        </p:txBody>
      </p:sp>
      <p:sp>
        <p:nvSpPr>
          <p:cNvPr id="20" name="Text 12"/>
          <p:cNvSpPr/>
          <p:nvPr/>
        </p:nvSpPr>
        <p:spPr>
          <a:xfrm>
            <a:off x="9750147" y="2265819"/>
            <a:ext cx="3937397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the system as a mobile application for easier accessibility to users and healthcare providers, fostering broader adoption.</a:t>
            </a:r>
            <a:endParaRPr lang="en-US" sz="1400" b="1" dirty="0"/>
          </a:p>
        </p:txBody>
      </p:sp>
      <p:sp>
        <p:nvSpPr>
          <p:cNvPr id="21" name="Shape 13"/>
          <p:cNvSpPr/>
          <p:nvPr/>
        </p:nvSpPr>
        <p:spPr>
          <a:xfrm>
            <a:off x="782241" y="3475077"/>
            <a:ext cx="6460212" cy="1302544"/>
          </a:xfrm>
          <a:prstGeom prst="roundRect">
            <a:avLst>
              <a:gd name="adj" fmla="val 5616"/>
            </a:avLst>
          </a:prstGeom>
          <a:solidFill>
            <a:srgbClr val="1B1C1D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41" y="3459837"/>
            <a:ext cx="6460212" cy="6096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403" y="3257193"/>
            <a:ext cx="435769" cy="435769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925133" y="3366135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350" dirty="0"/>
          </a:p>
        </p:txBody>
      </p:sp>
      <p:sp>
        <p:nvSpPr>
          <p:cNvPr id="25" name="Text 15"/>
          <p:cNvSpPr/>
          <p:nvPr/>
        </p:nvSpPr>
        <p:spPr>
          <a:xfrm>
            <a:off x="942737" y="3838218"/>
            <a:ext cx="2366963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Diverse Dataset Expansion</a:t>
            </a:r>
            <a:endParaRPr lang="en-US" sz="2000" b="1" dirty="0"/>
          </a:p>
        </p:txBody>
      </p:sp>
      <p:sp>
        <p:nvSpPr>
          <p:cNvPr id="26" name="Text 16"/>
          <p:cNvSpPr/>
          <p:nvPr/>
        </p:nvSpPr>
        <p:spPr>
          <a:xfrm>
            <a:off x="942737" y="4152305"/>
            <a:ext cx="6139220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the dataset with more diverse patient data to make the model more generalizable and robust across different populations.</a:t>
            </a:r>
            <a:endParaRPr lang="en-US" sz="1400" b="1" dirty="0"/>
          </a:p>
        </p:txBody>
      </p:sp>
      <p:sp>
        <p:nvSpPr>
          <p:cNvPr id="27" name="Shape 17"/>
          <p:cNvSpPr/>
          <p:nvPr/>
        </p:nvSpPr>
        <p:spPr>
          <a:xfrm>
            <a:off x="7387709" y="3475077"/>
            <a:ext cx="6460331" cy="1302544"/>
          </a:xfrm>
          <a:prstGeom prst="roundRect">
            <a:avLst>
              <a:gd name="adj" fmla="val 5616"/>
            </a:avLst>
          </a:prstGeom>
          <a:solidFill>
            <a:srgbClr val="1B1C1D"/>
          </a:solidFill>
          <a:ln/>
        </p:spPr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709" y="3459837"/>
            <a:ext cx="6460331" cy="6096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90" y="3257193"/>
            <a:ext cx="435769" cy="435769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530721" y="3366135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1350" dirty="0"/>
          </a:p>
        </p:txBody>
      </p:sp>
      <p:sp>
        <p:nvSpPr>
          <p:cNvPr id="31" name="Text 19"/>
          <p:cNvSpPr/>
          <p:nvPr/>
        </p:nvSpPr>
        <p:spPr>
          <a:xfrm>
            <a:off x="7548205" y="3838218"/>
            <a:ext cx="2423636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Feedback Loop</a:t>
            </a:r>
            <a:endParaRPr lang="en-US" sz="2000" b="1" dirty="0"/>
          </a:p>
        </p:txBody>
      </p:sp>
      <p:sp>
        <p:nvSpPr>
          <p:cNvPr id="32" name="Text 20"/>
          <p:cNvSpPr/>
          <p:nvPr/>
        </p:nvSpPr>
        <p:spPr>
          <a:xfrm>
            <a:off x="7548205" y="4152305"/>
            <a:ext cx="6139339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Incorporate doctor feedback to continuously refine and validate predictions, ensuring clinical relevance and accuracy.</a:t>
            </a:r>
            <a:endParaRPr lang="en-US" sz="1400" b="1" dirty="0"/>
          </a:p>
        </p:txBody>
      </p:sp>
      <p:pic>
        <p:nvPicPr>
          <p:cNvPr id="33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41" y="4940975"/>
            <a:ext cx="4585573" cy="26748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Rectangle 33"/>
          <p:cNvSpPr/>
          <p:nvPr/>
        </p:nvSpPr>
        <p:spPr>
          <a:xfrm>
            <a:off x="12811328" y="7645940"/>
            <a:ext cx="1819072" cy="46692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01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2347" y="4082135"/>
            <a:ext cx="3632121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7200" dirty="0" smtClean="0">
                <a:solidFill>
                  <a:srgbClr val="F2E782"/>
                </a:solidFill>
                <a:latin typeface="Prata" pitchFamily="34" charset="0"/>
              </a:rPr>
              <a:t>THANK </a:t>
            </a:r>
            <a:r>
              <a:rPr lang="en-US" sz="7200" dirty="0" smtClean="0">
                <a:solidFill>
                  <a:schemeClr val="bg1"/>
                </a:solidFill>
                <a:latin typeface="Prata" pitchFamily="34" charset="0"/>
              </a:rPr>
              <a:t>YOU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1" name="Shape 13"/>
          <p:cNvSpPr/>
          <p:nvPr/>
        </p:nvSpPr>
        <p:spPr>
          <a:xfrm>
            <a:off x="519594" y="2218253"/>
            <a:ext cx="6460212" cy="1302544"/>
          </a:xfrm>
          <a:prstGeom prst="roundRect">
            <a:avLst>
              <a:gd name="adj" fmla="val 5616"/>
            </a:avLst>
          </a:prstGeom>
          <a:solidFill>
            <a:srgbClr val="1B1C1D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86"/>
            <a:ext cx="14630400" cy="568508"/>
          </a:xfrm>
          <a:prstGeom prst="rect">
            <a:avLst/>
          </a:prstGeom>
        </p:spPr>
      </p:pic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40" y="2716746"/>
            <a:ext cx="6460331" cy="60960"/>
          </a:xfrm>
          <a:prstGeom prst="rect">
            <a:avLst/>
          </a:prstGeom>
        </p:spPr>
      </p:pic>
      <p:pic>
        <p:nvPicPr>
          <p:cNvPr id="29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90" y="3257193"/>
            <a:ext cx="435769" cy="435769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530721" y="3366135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1350" dirty="0"/>
          </a:p>
        </p:txBody>
      </p:sp>
      <p:sp>
        <p:nvSpPr>
          <p:cNvPr id="34" name="Rectangle 33"/>
          <p:cNvSpPr/>
          <p:nvPr/>
        </p:nvSpPr>
        <p:spPr>
          <a:xfrm>
            <a:off x="12811328" y="7645940"/>
            <a:ext cx="1819072" cy="46692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39" y="5224569"/>
            <a:ext cx="6460331" cy="60960"/>
          </a:xfrm>
          <a:prstGeom prst="rect">
            <a:avLst/>
          </a:prstGeom>
        </p:spPr>
      </p:pic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57401"/>
            <a:ext cx="14630400" cy="5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7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603" y="581765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CONTENTS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74" y="1130592"/>
            <a:ext cx="727948" cy="538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8674" y="2166819"/>
            <a:ext cx="36610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</a:t>
            </a:r>
            <a:endParaRPr lang="en-US" sz="2400" b="1" dirty="0"/>
          </a:p>
        </p:txBody>
      </p:sp>
      <p:sp>
        <p:nvSpPr>
          <p:cNvPr id="6" name="Text 2"/>
          <p:cNvSpPr/>
          <p:nvPr/>
        </p:nvSpPr>
        <p:spPr>
          <a:xfrm>
            <a:off x="818674" y="2519184"/>
            <a:ext cx="36610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Solution</a:t>
            </a:r>
            <a:endParaRPr lang="en-US" sz="2400" b="1" dirty="0"/>
          </a:p>
        </p:txBody>
      </p:sp>
      <p:sp>
        <p:nvSpPr>
          <p:cNvPr id="7" name="Text 3"/>
          <p:cNvSpPr/>
          <p:nvPr/>
        </p:nvSpPr>
        <p:spPr>
          <a:xfrm>
            <a:off x="818674" y="2860528"/>
            <a:ext cx="36610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Technologies Used</a:t>
            </a:r>
            <a:endParaRPr lang="en-US" sz="2400" b="1" dirty="0"/>
          </a:p>
        </p:txBody>
      </p:sp>
      <p:sp>
        <p:nvSpPr>
          <p:cNvPr id="8" name="Text 4"/>
          <p:cNvSpPr/>
          <p:nvPr/>
        </p:nvSpPr>
        <p:spPr>
          <a:xfrm>
            <a:off x="818673" y="3258393"/>
            <a:ext cx="36610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Pre-processing &amp; Visualization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818672" y="3714078"/>
            <a:ext cx="36610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Building &amp; Evaluation</a:t>
            </a:r>
            <a:endParaRPr lang="en-US" sz="2400" b="1" dirty="0"/>
          </a:p>
        </p:txBody>
      </p:sp>
      <p:sp>
        <p:nvSpPr>
          <p:cNvPr id="10" name="Text 6"/>
          <p:cNvSpPr/>
          <p:nvPr/>
        </p:nvSpPr>
        <p:spPr>
          <a:xfrm>
            <a:off x="818674" y="4095712"/>
            <a:ext cx="36610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Working of Web App</a:t>
            </a:r>
            <a:endParaRPr lang="en-US" sz="2400" b="1" dirty="0"/>
          </a:p>
        </p:txBody>
      </p:sp>
      <p:sp>
        <p:nvSpPr>
          <p:cNvPr id="11" name="Text 7"/>
          <p:cNvSpPr/>
          <p:nvPr/>
        </p:nvSpPr>
        <p:spPr>
          <a:xfrm>
            <a:off x="818674" y="4531413"/>
            <a:ext cx="36610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Applications</a:t>
            </a:r>
            <a:endParaRPr lang="en-US" sz="2400" b="1" dirty="0"/>
          </a:p>
        </p:txBody>
      </p:sp>
      <p:sp>
        <p:nvSpPr>
          <p:cNvPr id="12" name="Text 8"/>
          <p:cNvSpPr/>
          <p:nvPr/>
        </p:nvSpPr>
        <p:spPr>
          <a:xfrm>
            <a:off x="818671" y="5341583"/>
            <a:ext cx="36610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Scopes</a:t>
            </a:r>
            <a:endParaRPr lang="en-US" sz="2400" b="1" dirty="0"/>
          </a:p>
        </p:txBody>
      </p:sp>
      <p:sp>
        <p:nvSpPr>
          <p:cNvPr id="13" name="Text 9"/>
          <p:cNvSpPr/>
          <p:nvPr/>
        </p:nvSpPr>
        <p:spPr>
          <a:xfrm>
            <a:off x="818674" y="4981725"/>
            <a:ext cx="366105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40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</a:t>
            </a:r>
            <a:r>
              <a:rPr lang="en-US" sz="240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 </a:t>
            </a:r>
            <a:r>
              <a:rPr lang="en-US" sz="2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Faced</a:t>
            </a:r>
            <a:endParaRPr lang="en-US" sz="2400" b="1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514" y="82677"/>
            <a:ext cx="6809362" cy="8108548"/>
          </a:xfrm>
          <a:prstGeom prst="rect">
            <a:avLst/>
          </a:prstGeom>
        </p:spPr>
      </p:pic>
      <p:sp>
        <p:nvSpPr>
          <p:cNvPr id="16" name="Shape 4"/>
          <p:cNvSpPr/>
          <p:nvPr/>
        </p:nvSpPr>
        <p:spPr>
          <a:xfrm flipH="1">
            <a:off x="7709736" y="-33517"/>
            <a:ext cx="63556" cy="8340937"/>
          </a:xfrm>
          <a:prstGeom prst="rect">
            <a:avLst/>
          </a:prstGeom>
          <a:solidFill>
            <a:srgbClr val="EEE27D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72074"/>
            <a:ext cx="5220295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1048940" y="3364230"/>
            <a:ext cx="746276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Heart disease remains one of the leading causes of death worldwide. Early detection and timely diagnosis can significantly reduce the risk of severe complications and mortality.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048941" y="4648924"/>
            <a:ext cx="730127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However, manual diagnosis often depends on multiple clinical parameters, which can be time-consuming and prone to human error.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48941" y="5621580"/>
            <a:ext cx="7301270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Therefore, there is a need for a reliable machine learning-based predictive model that can analyze patient data and help in predicting the likelihood of heart disease efficiently and accurately.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793789" y="3278221"/>
            <a:ext cx="45719" cy="3287948"/>
          </a:xfrm>
          <a:prstGeom prst="rect">
            <a:avLst/>
          </a:prstGeom>
          <a:solidFill>
            <a:srgbClr val="EEE27D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0936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3790" y="2585442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 address the challenge of early heart disease detection, a machine learning-based web application was developed.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290446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utilizes patient medical data to predict the likelihood of heart disease with Logistic Regression, achieving impressive accuracy of around 90%.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93789" y="4290326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Streamlit dashboard was created to offer an interactive user experience, allowing healthcare professionals and individuals to input health parameters, visualize key insights, and receive instant predictions.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5290206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innovative solution aims to assist in making faster, more data-driven decisions regarding heart health, ultimately improving patient outcomes</a:t>
            </a: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772" y="2231708"/>
            <a:ext cx="4054799" cy="3470854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916" y="1506141"/>
            <a:ext cx="1234678" cy="7255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12811328" y="7645940"/>
            <a:ext cx="1819072" cy="46692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75786"/>
            <a:ext cx="41150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TECHNOLOGIES USED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32711" y="1273254"/>
            <a:ext cx="4297561" cy="1249799"/>
          </a:xfrm>
          <a:prstGeom prst="roundRect">
            <a:avLst>
              <a:gd name="adj" fmla="val 5853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1273254"/>
            <a:ext cx="60960" cy="124979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9759" y="1424583"/>
            <a:ext cx="196393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Programming Language</a:t>
            </a:r>
            <a:endParaRPr lang="en-US" b="1" dirty="0"/>
          </a:p>
        </p:txBody>
      </p:sp>
      <p:sp>
        <p:nvSpPr>
          <p:cNvPr id="6" name="Text 3"/>
          <p:cNvSpPr/>
          <p:nvPr/>
        </p:nvSpPr>
        <p:spPr>
          <a:xfrm>
            <a:off x="929759" y="1718786"/>
            <a:ext cx="3949184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Arial Black" panose="020B0A04020102020204" pitchFamily="34" charset="0"/>
                <a:ea typeface="Raleway" pitchFamily="34" charset="-122"/>
                <a:cs typeface="Raleway" pitchFamily="34" charset="-120"/>
              </a:rPr>
              <a:t>Python: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foundation of our project, chosen for its extensive libraries and ease of use in machine learning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5166360" y="1273254"/>
            <a:ext cx="4297561" cy="1249799"/>
          </a:xfrm>
          <a:prstGeom prst="roundRect">
            <a:avLst>
              <a:gd name="adj" fmla="val 5853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273254"/>
            <a:ext cx="60960" cy="124979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3408" y="1424583"/>
            <a:ext cx="199751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Libraries &amp; Frameworks</a:t>
            </a:r>
            <a:endParaRPr lang="en-US" sz="2000" b="1" dirty="0"/>
          </a:p>
        </p:txBody>
      </p:sp>
      <p:sp>
        <p:nvSpPr>
          <p:cNvPr id="10" name="Text 6"/>
          <p:cNvSpPr/>
          <p:nvPr/>
        </p:nvSpPr>
        <p:spPr>
          <a:xfrm>
            <a:off x="5363408" y="1703457"/>
            <a:ext cx="394918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Arial Black" panose="020B0A04020102020204" pitchFamily="34" charset="0"/>
                <a:ea typeface="Raleway" pitchFamily="34" charset="-122"/>
                <a:cs typeface="Raleway" pitchFamily="34" charset="-120"/>
              </a:rPr>
              <a:t>Scikit-learn, Pandas, NumPy, Matplotlib, Seaborn: 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Essential tools for data manipulation, statistical analysis, and powerful visualization.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9600009" y="1273254"/>
            <a:ext cx="4297561" cy="1249799"/>
          </a:xfrm>
          <a:prstGeom prst="roundRect">
            <a:avLst>
              <a:gd name="adj" fmla="val 5853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769" y="1273254"/>
            <a:ext cx="60960" cy="12497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797058" y="142458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 Framework</a:t>
            </a:r>
            <a:endParaRPr lang="en-US" sz="2000" b="1" dirty="0"/>
          </a:p>
        </p:txBody>
      </p:sp>
      <p:sp>
        <p:nvSpPr>
          <p:cNvPr id="14" name="Text 9"/>
          <p:cNvSpPr/>
          <p:nvPr/>
        </p:nvSpPr>
        <p:spPr>
          <a:xfrm>
            <a:off x="9797058" y="1718786"/>
            <a:ext cx="3949184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Arial Black" panose="020B0A04020102020204" pitchFamily="34" charset="0"/>
                <a:ea typeface="Raleway" pitchFamily="34" charset="-122"/>
                <a:cs typeface="Raleway" pitchFamily="34" charset="-120"/>
              </a:rPr>
              <a:t>Streamlit: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Used for developing the interactive and user-friendly web application, allowing for rapid deployment.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732711" y="2659142"/>
            <a:ext cx="4297561" cy="1249799"/>
          </a:xfrm>
          <a:prstGeom prst="roundRect">
            <a:avLst>
              <a:gd name="adj" fmla="val 5853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2659142"/>
            <a:ext cx="60960" cy="12497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29759" y="2810470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Used</a:t>
            </a:r>
            <a:endParaRPr lang="en-US" sz="2000" b="1" dirty="0"/>
          </a:p>
        </p:txBody>
      </p:sp>
      <p:sp>
        <p:nvSpPr>
          <p:cNvPr id="18" name="Text 12"/>
          <p:cNvSpPr/>
          <p:nvPr/>
        </p:nvSpPr>
        <p:spPr>
          <a:xfrm>
            <a:off x="929759" y="3104674"/>
            <a:ext cx="394918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Arial Black" panose="020B0A04020102020204" pitchFamily="34" charset="0"/>
                <a:ea typeface="Raleway" pitchFamily="34" charset="-122"/>
                <a:cs typeface="Raleway" pitchFamily="34" charset="-120"/>
              </a:rPr>
              <a:t>Logistic Regression: </a:t>
            </a: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primary machine learning algorithm for binary classification due to its interpretability and effectiveness.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5166360" y="2659142"/>
            <a:ext cx="4297561" cy="1249799"/>
          </a:xfrm>
          <a:prstGeom prst="roundRect">
            <a:avLst>
              <a:gd name="adj" fmla="val 5853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2659142"/>
            <a:ext cx="60960" cy="1249799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363408" y="2749514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Tools &amp; Platforms</a:t>
            </a:r>
            <a:endParaRPr lang="en-US" b="1" dirty="0"/>
          </a:p>
        </p:txBody>
      </p:sp>
      <p:sp>
        <p:nvSpPr>
          <p:cNvPr id="22" name="Text 15"/>
          <p:cNvSpPr/>
          <p:nvPr/>
        </p:nvSpPr>
        <p:spPr>
          <a:xfrm>
            <a:off x="5363408" y="3030891"/>
            <a:ext cx="3949184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00" b="1" dirty="0">
                <a:solidFill>
                  <a:srgbClr val="CFCBBF"/>
                </a:solidFill>
                <a:latin typeface="Arial Black" panose="020B0A04020102020204" pitchFamily="34" charset="0"/>
                <a:ea typeface="Raleway" pitchFamily="34" charset="-122"/>
                <a:cs typeface="Raleway" pitchFamily="34" charset="-120"/>
              </a:rPr>
              <a:t>Jupyter Notebook, PyCharm, Streamlit Community Cloud, GitHub</a:t>
            </a: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 Our development environment, IDE, deployment platform, and version control system.</a:t>
            </a:r>
            <a:endParaRPr lang="en-US" sz="1200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827" y="4461652"/>
            <a:ext cx="3202186" cy="1633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729" y="4461652"/>
            <a:ext cx="3941581" cy="1493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/>
          <a:srcRect l="3412" b="664"/>
          <a:stretch/>
        </p:blipFill>
        <p:spPr>
          <a:xfrm>
            <a:off x="490280" y="4203145"/>
            <a:ext cx="4691320" cy="2150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"/>
          <a:srcRect t="9175"/>
          <a:stretch/>
        </p:blipFill>
        <p:spPr>
          <a:xfrm>
            <a:off x="2100546" y="4617095"/>
            <a:ext cx="1470787" cy="66108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2811328" y="7645940"/>
            <a:ext cx="1819072" cy="46692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3671" y="596860"/>
            <a:ext cx="636591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Pre-processing &amp; Visualization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14411" y="1385141"/>
            <a:ext cx="891441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project utilized the </a:t>
            </a:r>
            <a:r>
              <a:rPr lang="en-US" sz="1600" b="1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Heart Disease UCI Dataset</a:t>
            </a:r>
            <a:r>
              <a:rPr lang="en-US" sz="16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comprising 14 distinct features and 303 patient records, specifically chosen for its relevance in predicting heart disease likelihood.</a:t>
            </a:r>
            <a:endParaRPr lang="en-US" sz="1600" b="1" dirty="0"/>
          </a:p>
        </p:txBody>
      </p:sp>
      <p:sp>
        <p:nvSpPr>
          <p:cNvPr id="4" name="Text 2"/>
          <p:cNvSpPr/>
          <p:nvPr/>
        </p:nvSpPr>
        <p:spPr>
          <a:xfrm>
            <a:off x="804469" y="1983865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Before model training, the dataset underwent thorough cleaning, including handling missing values and converting categorical variables into a numerical format suitable for machine learning algorithms.</a:t>
            </a:r>
            <a:endParaRPr lang="en-US" sz="1400" b="1" dirty="0"/>
          </a:p>
        </p:txBody>
      </p:sp>
      <p:sp>
        <p:nvSpPr>
          <p:cNvPr id="5" name="Text 3"/>
          <p:cNvSpPr/>
          <p:nvPr/>
        </p:nvSpPr>
        <p:spPr>
          <a:xfrm>
            <a:off x="804469" y="2792558"/>
            <a:ext cx="768179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Extensive data visualization was performed using Matplotlib and Seaborn to uncover intricate patterns and relationships between various features.</a:t>
            </a:r>
            <a:endParaRPr lang="en-US" sz="1400" b="1" dirty="0"/>
          </a:p>
        </p:txBody>
      </p:sp>
      <p:sp>
        <p:nvSpPr>
          <p:cNvPr id="6" name="Text 4"/>
          <p:cNvSpPr/>
          <p:nvPr/>
        </p:nvSpPr>
        <p:spPr>
          <a:xfrm>
            <a:off x="793790" y="3355824"/>
            <a:ext cx="7681793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Crucial insights, such as the correlation between cholesterol levels, age, and the presence of heart disease, were identified. These findings were instrumental in effective feature selection and a deeper understanding of underlying data trends.</a:t>
            </a:r>
            <a:endParaRPr lang="en-US" sz="1400" b="1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0" y="4633393"/>
            <a:ext cx="9773071" cy="3149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888" y="4789036"/>
            <a:ext cx="3680754" cy="3283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884" y="1246511"/>
            <a:ext cx="3592661" cy="3092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946" y="609691"/>
            <a:ext cx="4995743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Building &amp; Evaluation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63946" y="1625114"/>
            <a:ext cx="7703701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was meticulously divided into training, testing, and cross-validation sets to ensure both accuracy and reliability of the model's performance.</a:t>
            </a:r>
            <a:endParaRPr lang="en-US" sz="1400" b="1" dirty="0"/>
          </a:p>
        </p:txBody>
      </p:sp>
      <p:sp>
        <p:nvSpPr>
          <p:cNvPr id="4" name="Text 2"/>
          <p:cNvSpPr/>
          <p:nvPr/>
        </p:nvSpPr>
        <p:spPr>
          <a:xfrm>
            <a:off x="777954" y="2506027"/>
            <a:ext cx="7703701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Logistic Regression model was rigorously trained using the training data, with the testing set employed to evaluate its performance on unseen data.</a:t>
            </a:r>
            <a:endParaRPr lang="en-US" sz="1400" b="1" dirty="0"/>
          </a:p>
        </p:txBody>
      </p:sp>
      <p:sp>
        <p:nvSpPr>
          <p:cNvPr id="5" name="Text 3"/>
          <p:cNvSpPr/>
          <p:nvPr/>
        </p:nvSpPr>
        <p:spPr>
          <a:xfrm>
            <a:off x="777954" y="3079785"/>
            <a:ext cx="7703701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Cross-validation was applied to further validate the model's consistency and to actively prevent overfitting, ensuring robust generalization.</a:t>
            </a:r>
            <a:endParaRPr lang="en-US" sz="1400" b="1" dirty="0"/>
          </a:p>
        </p:txBody>
      </p:sp>
      <p:sp>
        <p:nvSpPr>
          <p:cNvPr id="6" name="Text 4"/>
          <p:cNvSpPr/>
          <p:nvPr/>
        </p:nvSpPr>
        <p:spPr>
          <a:xfrm>
            <a:off x="785026" y="3708123"/>
            <a:ext cx="7590988" cy="474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model's effectiveness was assessed using key metrics such as Accuracy, Precision</a:t>
            </a:r>
            <a:r>
              <a:rPr lang="en-US" sz="140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</a:t>
            </a:r>
          </a:p>
          <a:p>
            <a:pPr algn="l">
              <a:lnSpc>
                <a:spcPts val="1800"/>
              </a:lnSpc>
              <a:buSzPct val="100000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</a:t>
            </a:r>
            <a:r>
              <a:rPr lang="en-US" sz="140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Recall, and F1-Score</a:t>
            </a: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815372" y="4303752"/>
            <a:ext cx="7703701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Visualization tools like the Confusion Matrix and ROC Curve were used to interpret results effectively, providing clear insights into model behavior.</a:t>
            </a:r>
            <a:endParaRPr lang="en-US" sz="1400" b="1" dirty="0"/>
          </a:p>
        </p:txBody>
      </p:sp>
      <p:sp>
        <p:nvSpPr>
          <p:cNvPr id="8" name="Text 6"/>
          <p:cNvSpPr/>
          <p:nvPr/>
        </p:nvSpPr>
        <p:spPr>
          <a:xfrm>
            <a:off x="815371" y="4988004"/>
            <a:ext cx="7703701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achieved an outstanding AUC score of </a:t>
            </a:r>
            <a:r>
              <a:rPr lang="en-US" sz="1400" b="1" dirty="0" smtClean="0">
                <a:solidFill>
                  <a:srgbClr val="CFCBBF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0.98</a:t>
            </a: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</a:t>
            </a:r>
            <a:r>
              <a:rPr lang="en-US" sz="1400" b="1" dirty="0" smtClean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indicating its excellent ability to distinguish between patients with and without heart disease.</a:t>
            </a:r>
            <a:endParaRPr lang="en-US" sz="1400" b="1" dirty="0"/>
          </a:p>
        </p:txBody>
      </p:sp>
      <p:sp>
        <p:nvSpPr>
          <p:cNvPr id="10" name="Shape 7"/>
          <p:cNvSpPr/>
          <p:nvPr/>
        </p:nvSpPr>
        <p:spPr>
          <a:xfrm>
            <a:off x="8843541" y="2073829"/>
            <a:ext cx="5018246" cy="1694498"/>
          </a:xfrm>
          <a:prstGeom prst="roundRect">
            <a:avLst>
              <a:gd name="adj" fmla="val 127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841699" y="1625114"/>
            <a:ext cx="5020087" cy="419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b="1" dirty="0" smtClean="0">
                <a:solidFill>
                  <a:srgbClr val="D1CDC2"/>
                </a:solidFill>
              </a:rPr>
              <a:t>Metric                                          Value</a:t>
            </a:r>
            <a:endParaRPr lang="en-IN" b="1" dirty="0">
              <a:solidFill>
                <a:srgbClr val="D1CDC2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8993743" y="2218888"/>
            <a:ext cx="220884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</a:t>
            </a:r>
            <a:endParaRPr lang="en-US" sz="1400" b="1" dirty="0"/>
          </a:p>
        </p:txBody>
      </p:sp>
      <p:sp>
        <p:nvSpPr>
          <p:cNvPr id="13" name="Text 10"/>
          <p:cNvSpPr/>
          <p:nvPr/>
        </p:nvSpPr>
        <p:spPr>
          <a:xfrm>
            <a:off x="11803141" y="2151678"/>
            <a:ext cx="220884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0.90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849320" y="2547778"/>
            <a:ext cx="5003006" cy="4198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026608" y="2520042"/>
            <a:ext cx="220884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Precision</a:t>
            </a:r>
            <a:endParaRPr lang="en-US" sz="1400" b="1" dirty="0"/>
          </a:p>
        </p:txBody>
      </p:sp>
      <p:sp>
        <p:nvSpPr>
          <p:cNvPr id="16" name="Text 13"/>
          <p:cNvSpPr/>
          <p:nvPr/>
        </p:nvSpPr>
        <p:spPr>
          <a:xfrm>
            <a:off x="11811305" y="2535349"/>
            <a:ext cx="220884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0.93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8858781" y="2462932"/>
            <a:ext cx="5003006" cy="4198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057549" y="2934894"/>
            <a:ext cx="220884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Recall</a:t>
            </a:r>
            <a:endParaRPr lang="en-US" sz="1400" b="1" dirty="0"/>
          </a:p>
        </p:txBody>
      </p:sp>
      <p:sp>
        <p:nvSpPr>
          <p:cNvPr id="19" name="Text 16"/>
          <p:cNvSpPr/>
          <p:nvPr/>
        </p:nvSpPr>
        <p:spPr>
          <a:xfrm>
            <a:off x="11811305" y="2982773"/>
            <a:ext cx="220884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Arial Black" panose="020B0A04020102020204" pitchFamily="34" charset="0"/>
                <a:ea typeface="Raleway" pitchFamily="34" charset="-122"/>
                <a:cs typeface="Raleway" pitchFamily="34" charset="-120"/>
              </a:rPr>
              <a:t>0.87</a:t>
            </a:r>
            <a:endParaRPr lang="en-US" sz="1400" b="1" dirty="0">
              <a:latin typeface="Arial Black" panose="020B0A040201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8588660" y="2921078"/>
            <a:ext cx="5003006" cy="4198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056445" y="3371662"/>
            <a:ext cx="220884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F1 Score</a:t>
            </a:r>
            <a:endParaRPr lang="en-US" sz="1400" b="1" dirty="0"/>
          </a:p>
        </p:txBody>
      </p:sp>
      <p:sp>
        <p:nvSpPr>
          <p:cNvPr id="22" name="Text 19"/>
          <p:cNvSpPr/>
          <p:nvPr/>
        </p:nvSpPr>
        <p:spPr>
          <a:xfrm>
            <a:off x="11811305" y="3354099"/>
            <a:ext cx="220884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Arial" panose="020B0604020202020204" pitchFamily="34" charset="0"/>
                <a:ea typeface="Raleway" pitchFamily="34" charset="-122"/>
                <a:cs typeface="Arial" panose="020B0604020202020204" pitchFamily="34" charset="0"/>
              </a:rPr>
              <a:t>0.90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320" y="3868355"/>
            <a:ext cx="3972861" cy="4020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Shape 4"/>
          <p:cNvSpPr/>
          <p:nvPr/>
        </p:nvSpPr>
        <p:spPr>
          <a:xfrm>
            <a:off x="625230" y="2506027"/>
            <a:ext cx="45719" cy="2944416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25" name="Shape 14"/>
          <p:cNvSpPr/>
          <p:nvPr/>
        </p:nvSpPr>
        <p:spPr>
          <a:xfrm>
            <a:off x="8858781" y="3323350"/>
            <a:ext cx="5003006" cy="3149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Rectangle 25"/>
          <p:cNvSpPr/>
          <p:nvPr/>
        </p:nvSpPr>
        <p:spPr>
          <a:xfrm>
            <a:off x="12811328" y="7645940"/>
            <a:ext cx="1819072" cy="46692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3445" t="4963" b="3723"/>
          <a:stretch/>
        </p:blipFill>
        <p:spPr>
          <a:xfrm>
            <a:off x="5451261" y="5672256"/>
            <a:ext cx="3030394" cy="21892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8496" y="463579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Working of Web App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268496" y="135898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 Video Link</a:t>
            </a:r>
            <a:r>
              <a:rPr lang="en-US" sz="11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1150" u="sng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https://drive.google.com/drive/folders/1EHpA4BfrjNZA9YOwOYMGPpOJvOMC2kN6?usp=drive_link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268495" y="1876432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 smtClean="0">
                <a:solidFill>
                  <a:srgbClr val="EEE27D"/>
                </a:solidFill>
                <a:latin typeface="Arial Black" panose="020B0A04020102020204" pitchFamily="34" charset="0"/>
                <a:ea typeface="Raleway" pitchFamily="34" charset="-122"/>
                <a:cs typeface="Raleway" pitchFamily="34" charset="-120"/>
              </a:rPr>
              <a:t>Screenshots</a:t>
            </a:r>
            <a:r>
              <a:rPr lang="en-US" sz="1150" b="1" dirty="0" smtClean="0">
                <a:solidFill>
                  <a:srgbClr val="EEE27D"/>
                </a:solidFill>
                <a:latin typeface="Arial Black" panose="020B0A04020102020204" pitchFamily="34" charset="0"/>
                <a:ea typeface="Raleway" pitchFamily="34" charset="-122"/>
                <a:cs typeface="Raleway" pitchFamily="34" charset="-120"/>
              </a:rPr>
              <a:t>: </a:t>
            </a:r>
            <a:endParaRPr lang="en-US" sz="1150" b="1" dirty="0">
              <a:latin typeface="Arial Black" panose="020B0A040201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811328" y="7645940"/>
            <a:ext cx="1819072" cy="466928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10119" y="2256818"/>
            <a:ext cx="11352179" cy="5466944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0" y="2305451"/>
            <a:ext cx="4446372" cy="28415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179" t="6303" r="4975"/>
          <a:stretch/>
        </p:blipFill>
        <p:spPr>
          <a:xfrm>
            <a:off x="7686488" y="2305451"/>
            <a:ext cx="4288261" cy="28415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22730" b="7266"/>
          <a:stretch/>
        </p:blipFill>
        <p:spPr>
          <a:xfrm>
            <a:off x="5259711" y="2305451"/>
            <a:ext cx="2350848" cy="28415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10" y="5195682"/>
            <a:ext cx="3190098" cy="24502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079" y="5195682"/>
            <a:ext cx="3604480" cy="2450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6488" y="5195682"/>
            <a:ext cx="4288261" cy="24502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33173" t="15517" b="8842"/>
          <a:stretch/>
        </p:blipFill>
        <p:spPr>
          <a:xfrm>
            <a:off x="8696528" y="0"/>
            <a:ext cx="593387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2748" y="962382"/>
            <a:ext cx="205775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APPLICATIONS</a:t>
            </a:r>
            <a:endParaRPr lang="en-US" sz="4400" dirty="0"/>
          </a:p>
        </p:txBody>
      </p:sp>
      <p:sp>
        <p:nvSpPr>
          <p:cNvPr id="22" name="Shape 4"/>
          <p:cNvSpPr/>
          <p:nvPr/>
        </p:nvSpPr>
        <p:spPr>
          <a:xfrm>
            <a:off x="8617984" y="39455"/>
            <a:ext cx="45719" cy="8190145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23" name="Rectangle 22"/>
          <p:cNvSpPr/>
          <p:nvPr/>
        </p:nvSpPr>
        <p:spPr>
          <a:xfrm>
            <a:off x="165816" y="2083475"/>
            <a:ext cx="76746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918F87"/>
                </a:solidFill>
                <a:latin typeface="Arial" panose="020B0604020202020204" pitchFamily="34" charset="0"/>
              </a:rPr>
              <a:t>Assists doctors in early diagnosis and decision-making.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918F87"/>
                </a:solidFill>
                <a:latin typeface="Arial" panose="020B0604020202020204" pitchFamily="34" charset="0"/>
              </a:rPr>
              <a:t>Helps identify patients at high risk of heart disease.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918F87"/>
                </a:solidFill>
                <a:latin typeface="Arial" panose="020B0604020202020204" pitchFamily="34" charset="0"/>
              </a:rPr>
              <a:t>Supports preventive healthcare and lifestyle management.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918F87"/>
                </a:solidFill>
                <a:latin typeface="Arial" panose="020B0604020202020204" pitchFamily="34" charset="0"/>
              </a:rPr>
              <a:t>Can be integrated with telemedicine platforms for remote monitoring.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918F87"/>
                </a:solidFill>
                <a:latin typeface="Arial" panose="020B0604020202020204" pitchFamily="34" charset="0"/>
              </a:rPr>
              <a:t>Useful for research and healthcare analytics</a:t>
            </a:r>
            <a:r>
              <a:rPr lang="en-US" altLang="en-US" sz="2400" b="1" dirty="0" smtClean="0">
                <a:solidFill>
                  <a:srgbClr val="918F87"/>
                </a:solidFill>
                <a:latin typeface="Arial" panose="020B0604020202020204" pitchFamily="34" charset="0"/>
              </a:rPr>
              <a:t>.</a:t>
            </a:r>
            <a:endParaRPr lang="en-US" altLang="en-US" sz="2400" b="1" dirty="0">
              <a:solidFill>
                <a:srgbClr val="918F87"/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>
                <a:solidFill>
                  <a:srgbClr val="918F87"/>
                </a:solidFill>
                <a:latin typeface="Arial" panose="020B0604020202020204" pitchFamily="34" charset="0"/>
              </a:rPr>
              <a:t>Supports insurance and policy risk assessment</a:t>
            </a:r>
            <a:r>
              <a:rPr lang="en-US" altLang="en-US" sz="2400" dirty="0">
                <a:solidFill>
                  <a:srgbClr val="918F87"/>
                </a:solidFill>
                <a:latin typeface="Arial" panose="020B0604020202020204" pitchFamily="34" charset="0"/>
              </a:rPr>
              <a:t>.</a:t>
            </a:r>
            <a:endParaRPr lang="en-US" altLang="en-US" sz="2400" dirty="0">
              <a:solidFill>
                <a:srgbClr val="918F87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862</Words>
  <Application>Microsoft Office PowerPoint</Application>
  <PresentationFormat>Custom</PresentationFormat>
  <Paragraphs>106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Arial Black</vt:lpstr>
      <vt:lpstr>Raleway</vt:lpstr>
      <vt:lpstr>Aptos</vt:lpstr>
      <vt:lpstr>Prata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AURIC</dc:creator>
  <cp:lastModifiedBy>Microsoft account</cp:lastModifiedBy>
  <cp:revision>15</cp:revision>
  <dcterms:created xsi:type="dcterms:W3CDTF">2025-11-12T16:34:22Z</dcterms:created>
  <dcterms:modified xsi:type="dcterms:W3CDTF">2025-11-12T18:44:04Z</dcterms:modified>
</cp:coreProperties>
</file>